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73" r:id="rId4"/>
    <p:sldId id="266" r:id="rId5"/>
    <p:sldId id="278" r:id="rId6"/>
    <p:sldId id="261" r:id="rId7"/>
    <p:sldId id="275" r:id="rId8"/>
    <p:sldId id="277" r:id="rId9"/>
    <p:sldId id="268" r:id="rId10"/>
    <p:sldId id="269" r:id="rId11"/>
    <p:sldId id="274" r:id="rId12"/>
  </p:sldIdLst>
  <p:sldSz cx="9144000" cy="6858000" type="screen4x3"/>
  <p:notesSz cx="6854825" cy="96647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FFCC"/>
    </p:penClr>
  </p:showPr>
  <p:clrMru>
    <a:srgbClr val="FFCC00"/>
    <a:srgbClr val="002B82"/>
    <a:srgbClr val="FF4343"/>
    <a:srgbClr val="A20000"/>
    <a:srgbClr val="FFCC66"/>
    <a:srgbClr val="AC8300"/>
    <a:srgbClr val="368DC8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271" autoAdjust="0"/>
  </p:normalViewPr>
  <p:slideViewPr>
    <p:cSldViewPr>
      <p:cViewPr>
        <p:scale>
          <a:sx n="75" d="100"/>
          <a:sy n="75" d="100"/>
        </p:scale>
        <p:origin x="-2664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94FE9D-FE5F-45D9-BBAA-4ACA1A2D3EE3}" type="datetimeFigureOut">
              <a:rPr lang="fr-FR"/>
              <a:pPr>
                <a:defRPr/>
              </a:pPr>
              <a:t>15/10/2014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725488"/>
            <a:ext cx="4832350" cy="362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591050"/>
            <a:ext cx="5483225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3025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1BD5B3-B0EF-4C16-8F5D-E801E2011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8AE47-6C27-491A-B913-F242AAB2DA65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BFE464-1F2E-4EA1-87B4-A09D7147DFF9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99F5D0-739E-4676-A5C6-1C4C11CFEA42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43E5E5-8380-4D49-898B-9384049CD05A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7D880-A7AF-4635-9556-E3D44FE73C15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7D880-A7AF-4635-9556-E3D44FE73C15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9E4B0D-81D2-4260-9B3B-A8C8F547E6E0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DDBA51-30F1-497E-AA5B-E29A47268CDE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D2A2D-E60C-4FB9-B58F-6065A5C39B68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2C98D-5161-47EA-8E5A-B9BE44A0C084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1038-7241-422E-913B-FE05D6A0D6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9F42-EAC6-4175-A5FF-E808174CA4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777B-E5A0-4C70-A036-32AA3BFFA5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B191-D436-42CB-A152-C86897B766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4E16-4F8E-4599-8503-3E30483F01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advTm="1000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77C6-95F2-4E3B-A1F3-DDD4A5AD20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29C5-6517-4FD7-974F-F63D7FA504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3AFA-D7ED-4D73-863A-59D92F6C66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96D7-A287-4A6D-8695-BD0BD5B579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BBD3-0738-4F05-B8D4-E2EB5305E3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5B12-6FBD-412B-B475-84F277A843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E740-16C2-40D9-9703-BFB7E18003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E8F5-D97E-4412-82FB-1CA74F29A6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30D2F7-0A9C-4344-9BF5-16989D9125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65" r:id="rId4"/>
    <p:sldLayoutId id="2147483972" r:id="rId5"/>
    <p:sldLayoutId id="2147483966" r:id="rId6"/>
    <p:sldLayoutId id="2147483973" r:id="rId7"/>
    <p:sldLayoutId id="2147483974" r:id="rId8"/>
    <p:sldLayoutId id="2147483975" r:id="rId9"/>
    <p:sldLayoutId id="2147483967" r:id="rId10"/>
    <p:sldLayoutId id="2147483976" r:id="rId11"/>
    <p:sldLayoutId id="2147483968" r:id="rId12"/>
    <p:sldLayoutId id="2147483977" r:id="rId13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143500" y="0"/>
          <a:ext cx="3429000" cy="1360488"/>
        </p:xfrm>
        <a:graphic>
          <a:graphicData uri="http://schemas.openxmlformats.org/presentationml/2006/ole">
            <p:oleObj spid="_x0000_s1026" r:id="rId4" imgW="8043921" imgH="4914936" progId="">
              <p:embed/>
            </p:oleObj>
          </a:graphicData>
        </a:graphic>
      </p:graphicFrame>
      <p:sp>
        <p:nvSpPr>
          <p:cNvPr id="1028" name="Rectangle 75"/>
          <p:cNvSpPr>
            <a:spLocks noChangeArrowheads="1"/>
          </p:cNvSpPr>
          <p:nvPr/>
        </p:nvSpPr>
        <p:spPr bwMode="auto">
          <a:xfrm>
            <a:off x="166688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25" name="WordArt 77"/>
          <p:cNvSpPr>
            <a:spLocks noChangeArrowheads="1" noChangeShapeType="1" noTextEdit="1"/>
          </p:cNvSpPr>
          <p:nvPr/>
        </p:nvSpPr>
        <p:spPr bwMode="auto">
          <a:xfrm>
            <a:off x="714375" y="2714625"/>
            <a:ext cx="788987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b="1" kern="10" spc="72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Perpetua"/>
              </a:rPr>
              <a:t>BTS Assistant de Gestion</a:t>
            </a:r>
          </a:p>
        </p:txBody>
      </p:sp>
      <p:sp>
        <p:nvSpPr>
          <p:cNvPr id="2126" name="WordArt 78"/>
          <p:cNvSpPr>
            <a:spLocks noChangeArrowheads="1" noChangeShapeType="1" noTextEdit="1"/>
          </p:cNvSpPr>
          <p:nvPr/>
        </p:nvSpPr>
        <p:spPr bwMode="auto">
          <a:xfrm>
            <a:off x="2786063" y="4143375"/>
            <a:ext cx="3802062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b="1" kern="10" spc="72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Perpetua"/>
              </a:rPr>
              <a:t>PME - PMI</a:t>
            </a: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1331913" y="5373688"/>
            <a:ext cx="6705600" cy="11969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i="1">
                <a:solidFill>
                  <a:schemeClr val="tx1"/>
                </a:solidFill>
              </a:rPr>
              <a:t>Une formation ouverte aux bacheliers issus des sections Générales, Technologiques et Professionnelles</a:t>
            </a: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" grpId="0" animBg="1"/>
      <p:bldP spid="2126" grpId="0" animBg="1"/>
      <p:bldP spid="212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5929313"/>
            <a:ext cx="2349500" cy="628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Licence Economie et Gestion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905625" cy="6492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5000"/>
              </a:avLst>
            </a:prstTxWarp>
          </a:bodyPr>
          <a:lstStyle/>
          <a:p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La poursuite d'études après le BTS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143500" y="1285875"/>
            <a:ext cx="35004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Licence Management des organisations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929313" y="3286125"/>
            <a:ext cx="32146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Licence professionnelle Gestion des Ressources Humaines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500188"/>
            <a:ext cx="282098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Licence de Sciences de Gestion</a:t>
            </a:r>
          </a:p>
          <a:p>
            <a:pPr marL="342900" indent="-342900" algn="l">
              <a:spcBef>
                <a:spcPct val="20000"/>
              </a:spcBef>
            </a:pPr>
            <a:endParaRPr lang="fr-FR" sz="2400" b="1">
              <a:solidFill>
                <a:schemeClr val="tx1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5750" y="1428750"/>
            <a:ext cx="25003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fr-FR" sz="2400" b="1">
              <a:solidFill>
                <a:schemeClr val="tx1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857625"/>
            <a:ext cx="342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Licence professionnelle Création et reprise d’entreprise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animBg="1"/>
      <p:bldP spid="26630" grpId="0"/>
      <p:bldP spid="26631" grpId="0"/>
      <p:bldP spid="26633" grpId="0"/>
      <p:bldP spid="26635" grpId="0"/>
      <p:bldP spid="266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691680" y="1556792"/>
            <a:ext cx="5867400" cy="768350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defRPr/>
            </a:pPr>
            <a:r>
              <a:rPr lang="fr-FR" sz="6600" b="1" kern="10" spc="72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Perpetua"/>
                <a:cs typeface="Times New Roman" pitchFamily="18" charset="0"/>
              </a:rPr>
              <a:t>Merci </a:t>
            </a:r>
          </a:p>
          <a:p>
            <a:pPr algn="ctr">
              <a:defRPr/>
            </a:pPr>
            <a:r>
              <a:rPr lang="fr-FR" sz="6600" b="1" kern="10" spc="72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Perpetua"/>
                <a:cs typeface="Times New Roman" pitchFamily="18" charset="0"/>
              </a:rPr>
              <a:t>de </a:t>
            </a:r>
          </a:p>
          <a:p>
            <a:pPr algn="ctr">
              <a:defRPr/>
            </a:pPr>
            <a:r>
              <a:rPr lang="fr-FR" sz="6600" b="1" kern="10" spc="72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Perpetua"/>
                <a:cs typeface="Times New Roman" pitchFamily="18" charset="0"/>
              </a:rPr>
              <a:t>votre</a:t>
            </a:r>
          </a:p>
          <a:p>
            <a:pPr algn="ctr">
              <a:defRPr/>
            </a:pPr>
            <a:r>
              <a:rPr lang="fr-FR" sz="6600" b="1" kern="10" spc="72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Perpetua"/>
                <a:cs typeface="Times New Roman" pitchFamily="18" charset="0"/>
              </a:rPr>
              <a:t>ATTENTION </a:t>
            </a:r>
            <a:endParaRPr lang="fr-FR" sz="6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5975350" y="0"/>
          <a:ext cx="3168650" cy="1257300"/>
        </p:xfrm>
        <a:graphic>
          <a:graphicData uri="http://schemas.openxmlformats.org/presentationml/2006/ole">
            <p:oleObj spid="_x0000_s3074" r:id="rId4" imgW="8043921" imgH="4914936" progId="">
              <p:embed/>
            </p:oleObj>
          </a:graphicData>
        </a:graphic>
      </p:graphicFrame>
    </p:spTree>
  </p:cSld>
  <p:clrMapOvr>
    <a:masterClrMapping/>
  </p:clrMapOvr>
  <p:transition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50825" y="1484313"/>
            <a:ext cx="8569325" cy="43926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 useBgFill="1"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Acquérir un début d’expérience professionnelle grâce à l’atelier et aux périodes de formation en milieu professionnel</a:t>
            </a: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Bénéficier d’une insertion progressive et encadrée dans la vie professionnelle</a:t>
            </a: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Avoir accès à une multitude d’emplois</a:t>
            </a: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S’épanouir dans le monde du travail</a:t>
            </a:r>
          </a:p>
          <a:p>
            <a:r>
              <a:rPr lang="fr-FR" dirty="0" smtClean="0">
                <a:sym typeface="Wingdings" pitchFamily="2" charset="2"/>
              </a:rPr>
              <a:t> 	</a:t>
            </a:r>
            <a:endParaRPr lang="fr-FR" dirty="0" smtClean="0">
              <a:sym typeface="Wingdings" pitchFamily="2" charset="2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214438" y="260350"/>
            <a:ext cx="6858000" cy="10080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fr-FR" sz="36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Objectifs De La Formation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71450" y="45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4214813"/>
            <a:ext cx="8750300" cy="24939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12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12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1200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L’assistant de gestion de PME-PMI exerce la fonction de collaborateur, de dirigeant de petite ou moyenne entreprise. Sa polyvalence lui permet :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fr-F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-  de participer à la gestion opérationnelle de l’entreprise dans ses dimensions administrative, comptable, commerciale, humaine …;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-   de contribuer à l’amélioration de son efficacité par l’optimisation de son organisation ;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- de contribuer à sa pérennité par l’anticipation des besoins, l’accompagnement du développement et la participation au contrôle de l’activité par la mise en place d’indicateurs qu’il soumet au chef d’entreprise.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fr-F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2197" name="Group 453"/>
          <p:cNvGraphicFramePr>
            <a:graphicFrameLocks noGrp="1"/>
          </p:cNvGraphicFramePr>
          <p:nvPr>
            <p:ph sz="half" idx="2"/>
          </p:nvPr>
        </p:nvGraphicFramePr>
        <p:xfrm>
          <a:off x="3059113" y="549275"/>
          <a:ext cx="5472608" cy="3904086"/>
        </p:xfrm>
        <a:graphic>
          <a:graphicData uri="http://schemas.openxmlformats.org/drawingml/2006/table">
            <a:tbl>
              <a:tblPr/>
              <a:tblGrid>
                <a:gridCol w="3528392"/>
                <a:gridCol w="1008112"/>
                <a:gridCol w="936104"/>
              </a:tblGrid>
              <a:tr h="504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Matières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fr-FR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ère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année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fr-FR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ème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année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Culture générale et expression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(1)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(1) h</a:t>
                      </a: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Langue vivante étrangère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+ (2)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+ (2)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Management des entreprises, éco. générale et droit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Atelier professionnel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Relation avec la clientèle et les fournisseurs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+ (2) h</a:t>
                      </a: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(2)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Administration et développement des R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(1)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Organisation et planification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+ (1) h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Gestion et financement des actifs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(1)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Gestion du système d’information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(1)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Pérennisation de l’entreprise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+ (2)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Gestion du risque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(1)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Communication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+ (1,5)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+ (1)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55650" y="1557338"/>
            <a:ext cx="15128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</a:t>
            </a:r>
          </a:p>
          <a:p>
            <a:pPr>
              <a:defRPr/>
            </a:pP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</a:p>
          <a:p>
            <a:pPr>
              <a:defRPr/>
            </a:pP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GESTION </a:t>
            </a:r>
          </a:p>
          <a:p>
            <a:pPr>
              <a:defRPr/>
            </a:pP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PME-PMI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5422" name="Rectangle 62"/>
          <p:cNvSpPr>
            <a:spLocks noChangeArrowheads="1"/>
          </p:cNvSpPr>
          <p:nvPr/>
        </p:nvSpPr>
        <p:spPr bwMode="auto">
          <a:xfrm>
            <a:off x="468313" y="1989138"/>
            <a:ext cx="1582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600" b="1">
              <a:latin typeface="Arial Black" pitchFamily="34" charset="0"/>
            </a:endParaRPr>
          </a:p>
        </p:txBody>
      </p:sp>
    </p:spTree>
  </p:cSld>
  <p:clrMapOvr>
    <a:masterClrMapping/>
  </p:clrMapOvr>
  <p:transition advTm="1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268760"/>
            <a:ext cx="7776864" cy="4752528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i="1" dirty="0" smtClean="0">
                <a:latin typeface="+mj-lt"/>
              </a:rPr>
              <a:t>Administratif </a:t>
            </a:r>
            <a:r>
              <a:rPr lang="fr-FR" b="1" i="1" dirty="0" smtClean="0">
                <a:latin typeface="+mj-lt"/>
              </a:rPr>
              <a:t>: </a:t>
            </a:r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1" dirty="0" smtClean="0">
                <a:latin typeface="+mj-lt"/>
              </a:rPr>
              <a:t> </a:t>
            </a:r>
            <a:r>
              <a:rPr lang="fr-FR" b="1" i="1" dirty="0" smtClean="0">
                <a:solidFill>
                  <a:schemeClr val="tx1"/>
                </a:solidFill>
                <a:latin typeface="Perpetua" pitchFamily="18" charset="0"/>
              </a:rPr>
              <a:t>Communication, Gestion et développement des Ressources Humaines, Organisation et amélioration du travail </a:t>
            </a:r>
            <a:r>
              <a:rPr lang="fr-FR" b="1" i="1" dirty="0" smtClean="0">
                <a:solidFill>
                  <a:schemeClr val="tx1"/>
                </a:solidFill>
                <a:latin typeface="Perpetua" pitchFamily="18" charset="0"/>
              </a:rPr>
              <a:t>administratif</a:t>
            </a:r>
            <a:endParaRPr lang="fr-FR" b="1" u="sng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i="1" dirty="0" smtClean="0">
                <a:latin typeface="+mj-lt"/>
              </a:rPr>
              <a:t>Commercial </a:t>
            </a:r>
            <a:r>
              <a:rPr lang="fr-FR" b="1" dirty="0" smtClean="0">
                <a:latin typeface="+mj-lt"/>
              </a:rPr>
              <a:t>: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i="1" dirty="0" smtClean="0">
                <a:solidFill>
                  <a:schemeClr val="tx1"/>
                </a:solidFill>
                <a:latin typeface="Perpetua" pitchFamily="18" charset="0"/>
              </a:rPr>
              <a:t>Gestion </a:t>
            </a:r>
            <a:r>
              <a:rPr lang="fr-FR" b="1" i="1" dirty="0" smtClean="0">
                <a:solidFill>
                  <a:schemeClr val="tx1"/>
                </a:solidFill>
                <a:latin typeface="Perpetua" pitchFamily="18" charset="0"/>
              </a:rPr>
              <a:t>de la relation avec la clientèle, les fournisseurs…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dirty="0" smtClean="0">
                <a:latin typeface="+mj-lt"/>
              </a:rPr>
              <a:t>Comptable :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i="1" dirty="0" smtClean="0">
                <a:solidFill>
                  <a:schemeClr val="tx1"/>
                </a:solidFill>
                <a:latin typeface="Perpetua" pitchFamily="18" charset="0"/>
              </a:rPr>
              <a:t>Gestion des immobilisations, des ressources financières…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dirty="0" smtClean="0">
                <a:latin typeface="+mj-lt"/>
              </a:rPr>
              <a:t>Économique, juridique et management </a:t>
            </a:r>
            <a:endParaRPr lang="fr-FR" b="1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b="1" dirty="0" smtClean="0">
              <a:latin typeface="+mj-lt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259632" y="332657"/>
            <a:ext cx="6553471" cy="72007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>
              <a:defRPr/>
            </a:pPr>
            <a:r>
              <a:rPr lang="fr-FR" sz="3600" i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Domaines de la section</a:t>
            </a:r>
            <a:endParaRPr lang="fr-FR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 Black"/>
            </a:endParaRPr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8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8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1557338"/>
            <a:ext cx="5018087" cy="3729037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i="1" u="sng" dirty="0" smtClean="0">
                <a:latin typeface="+mj-lt"/>
              </a:rPr>
              <a:t>Les PFMP d’une durée de</a:t>
            </a:r>
            <a:r>
              <a:rPr lang="fr-FR" b="1" i="1" dirty="0" smtClean="0">
                <a:latin typeface="+mj-lt"/>
              </a:rPr>
              <a:t> : </a:t>
            </a:r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1" dirty="0" smtClean="0">
                <a:latin typeface="+mj-lt"/>
              </a:rPr>
              <a:t> 6 semaines en 1ère année</a:t>
            </a:r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1" dirty="0" smtClean="0">
                <a:latin typeface="+mj-lt"/>
              </a:rPr>
              <a:t> 6 semaines en 2</a:t>
            </a:r>
            <a:r>
              <a:rPr lang="fr-FR" b="1" baseline="30000" dirty="0" smtClean="0">
                <a:latin typeface="+mj-lt"/>
              </a:rPr>
              <a:t>ème</a:t>
            </a:r>
            <a:r>
              <a:rPr lang="fr-FR" b="1" dirty="0" smtClean="0">
                <a:latin typeface="+mj-lt"/>
              </a:rPr>
              <a:t> année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b="1" u="sng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i="1" u="sng" dirty="0" smtClean="0">
                <a:latin typeface="+mj-lt"/>
              </a:rPr>
              <a:t>Les ateliers professionnels</a:t>
            </a:r>
            <a:r>
              <a:rPr lang="fr-FR" b="1" i="1" dirty="0" smtClean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:</a:t>
            </a:r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1" dirty="0" smtClean="0">
                <a:latin typeface="+mj-lt"/>
              </a:rPr>
              <a:t> Préparer l’immersion en entreprise,</a:t>
            </a:r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1" dirty="0" smtClean="0">
                <a:latin typeface="+mj-lt"/>
              </a:rPr>
              <a:t>Les CCF 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187624" y="332656"/>
            <a:ext cx="6625479" cy="115185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>
              <a:defRPr/>
            </a:pPr>
            <a:r>
              <a:rPr lang="fr-FR" sz="3600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Et comment découvrir</a:t>
            </a:r>
          </a:p>
          <a:p>
            <a:pPr>
              <a:defRPr/>
            </a:pPr>
            <a:r>
              <a:rPr lang="fr-FR" sz="3600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 le monde du travail </a:t>
            </a:r>
            <a:r>
              <a:rPr lang="fr-FR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?</a:t>
            </a:r>
          </a:p>
        </p:txBody>
      </p:sp>
      <p:pic>
        <p:nvPicPr>
          <p:cNvPr id="5" name="Image 4" descr="fotolia_4599026_xs__097501500_1529_2602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3"/>
            <a:ext cx="2500298" cy="4388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8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8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2928938"/>
            <a:ext cx="8424863" cy="3455987"/>
          </a:xfr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b="1" i="1" u="sng" dirty="0" smtClean="0">
              <a:solidFill>
                <a:srgbClr val="368DC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1" i="1" u="sng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Exemples </a:t>
            </a:r>
            <a:r>
              <a:rPr lang="fr-FR" sz="2000" b="1" i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b="1" dirty="0" smtClean="0">
              <a:solidFill>
                <a:srgbClr val="002B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Rechercher une PME d’accueil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Fixer les objectifs et définir les modalités de stage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b="1" dirty="0" smtClean="0">
              <a:solidFill>
                <a:srgbClr val="002B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Préparer des dossiers à présenter à l’examen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fr-FR" sz="2000" b="1" dirty="0" smtClean="0">
              <a:solidFill>
                <a:srgbClr val="002B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Préparer les épreuves : simulation</a:t>
            </a:r>
          </a:p>
          <a:p>
            <a:pPr marL="324000" algn="ctr" eaLnBrk="1" fontAlgn="auto" hangingPunct="1">
              <a:lnSpc>
                <a:spcPct val="21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CCF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000" b="1" dirty="0" smtClean="0">
                <a:solidFill>
                  <a:srgbClr val="002B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Découvrir l’environnement professionnel de la PME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fr-FR" sz="1800" b="1" dirty="0" smtClean="0">
              <a:solidFill>
                <a:srgbClr val="002B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fr-FR" sz="1800" b="1" dirty="0" smtClean="0">
              <a:solidFill>
                <a:srgbClr val="002B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547813" y="115888"/>
            <a:ext cx="632460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r>
              <a:rPr lang="fr-FR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Qu'est-ce qu'un Atelier Professionnel ?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5288" y="1557338"/>
            <a:ext cx="8424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800" b="1">
                <a:solidFill>
                  <a:srgbClr val="FFCC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Préparer les stages et les épreuves en CCF</a:t>
            </a:r>
          </a:p>
          <a:p>
            <a:r>
              <a:rPr lang="fr-FR" sz="2800" b="1" i="1">
                <a:solidFill>
                  <a:srgbClr val="FFCC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(Contrôle en Cours de Formation)</a:t>
            </a:r>
            <a:r>
              <a:rPr lang="fr-FR" sz="2800" b="1">
                <a:solidFill>
                  <a:srgbClr val="FFCC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  <p:bldP spid="12296" grpId="0" animBg="1"/>
      <p:bldP spid="12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5235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Les missions professionnelles</a:t>
            </a:r>
            <a:br>
              <a:rPr lang="fr-FR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464578" cy="557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526"/>
                <a:gridCol w="2821526"/>
                <a:gridCol w="2821526"/>
              </a:tblGrid>
              <a:tr h="457725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Administratives</a:t>
                      </a:r>
                      <a:endParaRPr lang="fr-FR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Comptables</a:t>
                      </a:r>
                      <a:endParaRPr lang="fr-FR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Commerciales</a:t>
                      </a:r>
                      <a:endParaRPr lang="fr-FR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Développement de l’image de marque de l’entreprise</a:t>
                      </a:r>
                    </a:p>
                    <a:p>
                      <a:pPr algn="ctr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Analyse des coûts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Création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et suivi d’un publipostage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0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Création de documents administratifs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ou commerciaux</a:t>
                      </a: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Étude comptable d’un projet d’équipement informatique</a:t>
                      </a:r>
                    </a:p>
                    <a:p>
                      <a:pPr algn="ctr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Création d’un plan de développement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l’exportation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419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Etude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l’archivage et de l’opportunité d’une gestion automatisée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Élaboration de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documents de synthèse (bilan, compte de résultat)</a:t>
                      </a: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Étude de choix de fournisseurs dans le cadre de la gestion des achats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5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Gestion des dossiers d’appels d’offres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Étude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rentabilité</a:t>
                      </a: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Réalisation d’enquêtes : études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clientèle, de prix, de produits</a:t>
                      </a: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0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Création et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gestion de fichiers clients/ fournisseurs</a:t>
                      </a: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Gestion de la facturation clients/fournisseurs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Prospection physique et téléphonique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5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Projets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d’implantation bureautique</a:t>
                      </a:r>
                      <a:endParaRPr lang="fr-F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Gestion des stocks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Réalisation d’actions promotionnelles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419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Mise en place de procédures de recrutement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Établissement des salaires et vérification des déclarations sociales ou fiscales</a:t>
                      </a:r>
                    </a:p>
                    <a:p>
                      <a:pPr algn="ctr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Réalisation de plaquettes, prospectus </a:t>
                      </a:r>
                    </a:p>
                    <a:p>
                      <a:pPr algn="ctr"/>
                      <a:r>
                        <a:rPr lang="fr-FR" sz="1400" b="1" smtClean="0">
                          <a:latin typeface="Times New Roman" pitchFamily="18" charset="0"/>
                          <a:cs typeface="Times New Roman" pitchFamily="18" charset="0"/>
                        </a:rPr>
                        <a:t>Organisation d’expositions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>
              <a:defRPr/>
            </a:pPr>
            <a:r>
              <a:rPr lang="fr-FR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  <a:ea typeface="+mn-ea"/>
                <a:cs typeface="+mn-cs"/>
              </a:rPr>
              <a:t>Projet de pérennisation</a:t>
            </a:r>
          </a:p>
        </p:txBody>
      </p:sp>
      <p:sp>
        <p:nvSpPr>
          <p:cNvPr id="1843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1928802"/>
            <a:ext cx="9144000" cy="4286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Protection des biens et des personnes </a:t>
            </a:r>
          </a:p>
          <a:p>
            <a:pPr>
              <a:buFontTx/>
              <a:buChar char="-"/>
              <a:defRPr/>
            </a:pPr>
            <a:endParaRPr lang="fr-FR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Espace réservé du contenu 3"/>
          <p:cNvSpPr>
            <a:spLocks noGrp="1"/>
          </p:cNvSpPr>
          <p:nvPr>
            <p:ph sz="quarter" idx="2"/>
          </p:nvPr>
        </p:nvSpPr>
        <p:spPr>
          <a:xfrm>
            <a:off x="0" y="5857892"/>
            <a:ext cx="9144000" cy="357188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Plan de reprise </a:t>
            </a:r>
          </a:p>
        </p:txBody>
      </p:sp>
      <p:sp>
        <p:nvSpPr>
          <p:cNvPr id="18437" name="Espace réservé du contenu 4"/>
          <p:cNvSpPr>
            <a:spLocks noGrp="1"/>
          </p:cNvSpPr>
          <p:nvPr>
            <p:ph sz="quarter" idx="3"/>
          </p:nvPr>
        </p:nvSpPr>
        <p:spPr>
          <a:xfrm>
            <a:off x="0" y="2857496"/>
            <a:ext cx="9144000" cy="4286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Santé et sécurité au travail </a:t>
            </a:r>
          </a:p>
          <a:p>
            <a:pPr>
              <a:buFont typeface="Wingdings 2" pitchFamily="18" charset="2"/>
              <a:buNone/>
              <a:defRPr/>
            </a:pPr>
            <a:endParaRPr lang="fr-FR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fr-FR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ZoneTexte 5"/>
          <p:cNvSpPr txBox="1">
            <a:spLocks noChangeArrowheads="1"/>
          </p:cNvSpPr>
          <p:nvPr/>
        </p:nvSpPr>
        <p:spPr bwMode="auto">
          <a:xfrm>
            <a:off x="0" y="535782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Contrôle de gestion </a:t>
            </a:r>
          </a:p>
        </p:txBody>
      </p:sp>
      <p:sp>
        <p:nvSpPr>
          <p:cNvPr id="18439" name="Espace réservé du contenu 3"/>
          <p:cNvSpPr txBox="1">
            <a:spLocks/>
          </p:cNvSpPr>
          <p:nvPr/>
        </p:nvSpPr>
        <p:spPr bwMode="auto">
          <a:xfrm>
            <a:off x="0" y="150017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Gestion des risques environnementaux </a:t>
            </a:r>
          </a:p>
        </p:txBody>
      </p:sp>
      <p:sp>
        <p:nvSpPr>
          <p:cNvPr id="18440" name="Espace réservé du texte 2"/>
          <p:cNvSpPr txBox="1">
            <a:spLocks/>
          </p:cNvSpPr>
          <p:nvPr/>
        </p:nvSpPr>
        <p:spPr bwMode="auto">
          <a:xfrm>
            <a:off x="0" y="2428868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Gestion des risques financiers 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fr-FR" sz="2400" b="1" dirty="0">
              <a:solidFill>
                <a:srgbClr val="00FF00"/>
              </a:solidFill>
              <a:cs typeface="Times New Roman" pitchFamily="18" charset="0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fr-FR" sz="2400" b="1" dirty="0">
                <a:solidFill>
                  <a:srgbClr val="00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8441" name="ZoneTexte 8"/>
          <p:cNvSpPr txBox="1">
            <a:spLocks noChangeArrowheads="1"/>
          </p:cNvSpPr>
          <p:nvPr/>
        </p:nvSpPr>
        <p:spPr bwMode="auto">
          <a:xfrm>
            <a:off x="0" y="335756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Développement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commercial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8442" name="ZoneTexte 9"/>
          <p:cNvSpPr txBox="1">
            <a:spLocks noChangeArrowheads="1"/>
          </p:cNvSpPr>
          <p:nvPr/>
        </p:nvSpPr>
        <p:spPr bwMode="auto">
          <a:xfrm>
            <a:off x="0" y="485776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Démarche qualité </a:t>
            </a:r>
          </a:p>
        </p:txBody>
      </p:sp>
      <p:sp>
        <p:nvSpPr>
          <p:cNvPr id="18443" name="ZoneTexte 10"/>
          <p:cNvSpPr txBox="1">
            <a:spLocks noChangeArrowheads="1"/>
          </p:cNvSpPr>
          <p:nvPr/>
        </p:nvSpPr>
        <p:spPr bwMode="auto">
          <a:xfrm>
            <a:off x="0" y="385762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Gestion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des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connaissances</a:t>
            </a: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 bwMode="auto">
          <a:xfrm>
            <a:off x="0" y="4357694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Veille</a:t>
            </a:r>
            <a:r>
              <a:rPr lang="fr-FR" sz="2400" b="1" dirty="0">
                <a:solidFill>
                  <a:srgbClr val="FF9900"/>
                </a:solidFill>
                <a:cs typeface="Times New Roman" pitchFamily="18" charset="0"/>
              </a:rPr>
              <a:t>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informationnelle</a:t>
            </a:r>
            <a:r>
              <a:rPr lang="fr-FR" sz="2400" b="1" dirty="0">
                <a:solidFill>
                  <a:srgbClr val="FF99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1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  <p:bldP spid="18437" grpId="0" build="p"/>
      <p:bldP spid="18438" grpId="0" build="p"/>
      <p:bldP spid="18439" grpId="0" build="p"/>
      <p:bldP spid="18440" grpId="0" build="p"/>
      <p:bldP spid="18441" grpId="0" build="p"/>
      <p:bldP spid="18442" grpId="0" build="p"/>
      <p:bldP spid="18443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4"/>
          <p:cNvSpPr>
            <a:spLocks noChangeArrowheads="1"/>
          </p:cNvSpPr>
          <p:nvPr/>
        </p:nvSpPr>
        <p:spPr bwMode="auto">
          <a:xfrm>
            <a:off x="1474788" y="1196975"/>
            <a:ext cx="6192837" cy="4968875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905625" cy="6492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5000"/>
              </a:avLst>
            </a:prstTxWarp>
          </a:bodyPr>
          <a:lstStyle/>
          <a:p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Les métiers après le BTS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5288" y="2492375"/>
            <a:ext cx="2949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Assistant de gestion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643563" y="2428875"/>
            <a:ext cx="3094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Créateur d’entreprise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68313" y="3933825"/>
            <a:ext cx="25923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Assistant</a:t>
            </a:r>
          </a:p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administratif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795963" y="4076700"/>
            <a:ext cx="2949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Agent de contrôle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916238" y="5732463"/>
            <a:ext cx="34559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b="1">
                <a:solidFill>
                  <a:schemeClr val="tx1"/>
                </a:solidFill>
              </a:rPr>
              <a:t>Assistant des ressources humaines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00375" y="1143000"/>
            <a:ext cx="2665413" cy="5032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Conseiller clientèle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/>
      <p:bldP spid="25608" grpId="0"/>
      <p:bldP spid="25611" grpId="0"/>
      <p:bldP spid="25612" grpId="0"/>
      <p:bldP spid="25613" grpId="0"/>
      <p:bldP spid="2560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</TotalTime>
  <Words>631</Words>
  <Application>Microsoft Office PowerPoint</Application>
  <PresentationFormat>Affichage à l'écran (4:3)</PresentationFormat>
  <Paragraphs>162</Paragraphs>
  <Slides>11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Wingdings</vt:lpstr>
      <vt:lpstr>Arial Black</vt:lpstr>
      <vt:lpstr>Perpetua</vt:lpstr>
      <vt:lpstr>Arial Unicode MS</vt:lpstr>
      <vt:lpstr>Promenade</vt:lpstr>
      <vt:lpstr>Diapositive 1</vt:lpstr>
      <vt:lpstr>Diapositive 2</vt:lpstr>
      <vt:lpstr>Diapositive 3</vt:lpstr>
      <vt:lpstr>Diapositive 4</vt:lpstr>
      <vt:lpstr>Diapositive 5</vt:lpstr>
      <vt:lpstr>Diapositive 6</vt:lpstr>
      <vt:lpstr>Les missions professionnelles </vt:lpstr>
      <vt:lpstr>Projet de pérennisation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Assistant de Gestion PME PMI</dc:title>
  <dc:creator>EURISTIC</dc:creator>
  <cp:lastModifiedBy>user</cp:lastModifiedBy>
  <cp:revision>191</cp:revision>
  <dcterms:created xsi:type="dcterms:W3CDTF">2003-10-07T09:24:55Z</dcterms:created>
  <dcterms:modified xsi:type="dcterms:W3CDTF">2014-10-15T06:53:44Z</dcterms:modified>
</cp:coreProperties>
</file>